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0"/>
  </p:notesMasterIdLst>
  <p:sldIdLst>
    <p:sldId id="289" r:id="rId2"/>
    <p:sldId id="257" r:id="rId3"/>
    <p:sldId id="258" r:id="rId4"/>
    <p:sldId id="259" r:id="rId5"/>
    <p:sldId id="305" r:id="rId6"/>
    <p:sldId id="262" r:id="rId7"/>
    <p:sldId id="291" r:id="rId8"/>
    <p:sldId id="290" r:id="rId9"/>
    <p:sldId id="292" r:id="rId10"/>
    <p:sldId id="315" r:id="rId11"/>
    <p:sldId id="304" r:id="rId12"/>
    <p:sldId id="296" r:id="rId13"/>
    <p:sldId id="298" r:id="rId14"/>
    <p:sldId id="261" r:id="rId15"/>
    <p:sldId id="303" r:id="rId16"/>
    <p:sldId id="306" r:id="rId17"/>
    <p:sldId id="314" r:id="rId18"/>
    <p:sldId id="302" r:id="rId19"/>
    <p:sldId id="265" r:id="rId20"/>
    <p:sldId id="266" r:id="rId21"/>
    <p:sldId id="267" r:id="rId22"/>
    <p:sldId id="301" r:id="rId23"/>
    <p:sldId id="312" r:id="rId24"/>
    <p:sldId id="307" r:id="rId25"/>
    <p:sldId id="308" r:id="rId26"/>
    <p:sldId id="313" r:id="rId27"/>
    <p:sldId id="316" r:id="rId28"/>
    <p:sldId id="288" r:id="rId2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08"/>
    <p:restoredTop sz="92663"/>
  </p:normalViewPr>
  <p:slideViewPr>
    <p:cSldViewPr snapToGrid="0" snapToObjects="1">
      <p:cViewPr varScale="1">
        <p:scale>
          <a:sx n="55" d="100"/>
          <a:sy n="55" d="100"/>
        </p:scale>
        <p:origin x="22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53" marR="0" lvl="1" indent="-12653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05" marR="0" lvl="2" indent="-12605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58" marR="0" lvl="3" indent="-12557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10" marR="0" lvl="4" indent="-1251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763" marR="0" lvl="5" indent="-12462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15" marR="0" lvl="6" indent="-12414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068" marR="0" lvl="7" indent="-12368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220" marR="0" lvl="8" indent="-1232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53" marR="0" lvl="1" indent="-12653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05" marR="0" lvl="2" indent="-12605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58" marR="0" lvl="3" indent="-12557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10" marR="0" lvl="4" indent="-1251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763" marR="0" lvl="5" indent="-12462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15" marR="0" lvl="6" indent="-12414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068" marR="0" lvl="7" indent="-12368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220" marR="0" lvl="8" indent="-1232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53" marR="0" lvl="1" indent="-12653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05" marR="0" lvl="2" indent="-12605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58" marR="0" lvl="3" indent="-12557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10" marR="0" lvl="4" indent="-1251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763" marR="0" lvl="5" indent="-12462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15" marR="0" lvl="6" indent="-12414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068" marR="0" lvl="7" indent="-12368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220" marR="0" lvl="8" indent="-1232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53" marR="0" lvl="1" indent="-12653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05" marR="0" lvl="2" indent="-12605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58" marR="0" lvl="3" indent="-12557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10" marR="0" lvl="4" indent="-1251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763" marR="0" lvl="5" indent="-12462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15" marR="0" lvl="6" indent="-12414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068" marR="0" lvl="7" indent="-12368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220" marR="0" lvl="8" indent="-1232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963400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453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0820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895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042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042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6230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6263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7008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1" name="Shape 3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759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defRPr sz="4000" b="1" cap="none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marL="457200" lvl="1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marL="914400" lvl="2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marL="1371600" lvl="3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marL="1828800" lvl="4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marL="2286000" lvl="5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marL="2743200" lvl="6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marL="3200400" lvl="7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marL="3657600" lvl="8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800"/>
            </a:lvl1pPr>
            <a:lvl2pPr lvl="1" rtl="0">
              <a:spcBef>
                <a:spcPts val="0"/>
              </a:spcBef>
              <a:defRPr sz="2400"/>
            </a:lvl2pPr>
            <a:lvl3pPr lvl="2" rtl="0">
              <a:spcBef>
                <a:spcPts val="0"/>
              </a:spcBef>
              <a:defRPr sz="2000"/>
            </a:lvl3pPr>
            <a:lvl4pPr lvl="3" rtl="0">
              <a:spcBef>
                <a:spcPts val="0"/>
              </a:spcBef>
              <a:defRPr sz="1800"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800"/>
            </a:lvl1pPr>
            <a:lvl2pPr lvl="1" rtl="0">
              <a:spcBef>
                <a:spcPts val="0"/>
              </a:spcBef>
              <a:defRPr sz="2400"/>
            </a:lvl2pPr>
            <a:lvl3pPr lvl="2" rtl="0">
              <a:spcBef>
                <a:spcPts val="0"/>
              </a:spcBef>
              <a:defRPr sz="2000"/>
            </a:lvl3pPr>
            <a:lvl4pPr lvl="3" rtl="0">
              <a:spcBef>
                <a:spcPts val="0"/>
              </a:spcBef>
              <a:defRPr sz="1800"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 sz="2400" b="1"/>
            </a:lvl1pPr>
            <a:lvl2pPr marL="457200" lvl="1" indent="0" rtl="0">
              <a:spcBef>
                <a:spcPts val="0"/>
              </a:spcBef>
              <a:buFont typeface="Calibri"/>
              <a:buNone/>
              <a:defRPr sz="2000" b="1"/>
            </a:lvl2pPr>
            <a:lvl3pPr marL="914400" lvl="2" indent="0" rtl="0">
              <a:spcBef>
                <a:spcPts val="0"/>
              </a:spcBef>
              <a:buFont typeface="Calibri"/>
              <a:buNone/>
              <a:defRPr sz="1800" b="1"/>
            </a:lvl3pPr>
            <a:lvl4pPr marL="1371600" lvl="3" indent="0" rtl="0">
              <a:spcBef>
                <a:spcPts val="0"/>
              </a:spcBef>
              <a:buFont typeface="Calibri"/>
              <a:buNone/>
              <a:defRPr sz="1600" b="1"/>
            </a:lvl4pPr>
            <a:lvl5pPr marL="1828800" lvl="4" indent="0" rtl="0">
              <a:spcBef>
                <a:spcPts val="0"/>
              </a:spcBef>
              <a:buFont typeface="Calibri"/>
              <a:buNone/>
              <a:defRPr sz="1600" b="1"/>
            </a:lvl5pPr>
            <a:lvl6pPr marL="2286000" lvl="5" indent="0" rtl="0">
              <a:spcBef>
                <a:spcPts val="0"/>
              </a:spcBef>
              <a:buFont typeface="Calibri"/>
              <a:buNone/>
              <a:defRPr sz="1600" b="1"/>
            </a:lvl6pPr>
            <a:lvl7pPr marL="2743200" lvl="6" indent="0" rtl="0">
              <a:spcBef>
                <a:spcPts val="0"/>
              </a:spcBef>
              <a:buFont typeface="Calibri"/>
              <a:buNone/>
              <a:defRPr sz="1600" b="1"/>
            </a:lvl7pPr>
            <a:lvl8pPr marL="3200400" lvl="7" indent="0" rtl="0">
              <a:spcBef>
                <a:spcPts val="0"/>
              </a:spcBef>
              <a:buFont typeface="Calibri"/>
              <a:buNone/>
              <a:defRPr sz="1600" b="1"/>
            </a:lvl8pPr>
            <a:lvl9pPr marL="3657600" lvl="8" indent="0" rtl="0">
              <a:spcBef>
                <a:spcPts val="0"/>
              </a:spcBef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defRPr sz="1800"/>
            </a:lvl3pPr>
            <a:lvl4pPr lvl="3" rtl="0">
              <a:spcBef>
                <a:spcPts val="0"/>
              </a:spcBef>
              <a:defRPr sz="1600"/>
            </a:lvl4pPr>
            <a:lvl5pPr lvl="4" rtl="0">
              <a:spcBef>
                <a:spcPts val="0"/>
              </a:spcBef>
              <a:defRPr sz="1600"/>
            </a:lvl5pPr>
            <a:lvl6pPr lvl="5" rtl="0">
              <a:spcBef>
                <a:spcPts val="0"/>
              </a:spcBef>
              <a:defRPr sz="1600"/>
            </a:lvl6pPr>
            <a:lvl7pPr lvl="6" rtl="0">
              <a:spcBef>
                <a:spcPts val="0"/>
              </a:spcBef>
              <a:defRPr sz="1600"/>
            </a:lvl7pPr>
            <a:lvl8pPr lvl="7" rtl="0">
              <a:spcBef>
                <a:spcPts val="0"/>
              </a:spcBef>
              <a:defRPr sz="1600"/>
            </a:lvl8pPr>
            <a:lvl9pPr lvl="8" rtl="0">
              <a:spcBef>
                <a:spcPts val="0"/>
              </a:spcBef>
              <a:defRPr sz="16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 sz="2400" b="1"/>
            </a:lvl1pPr>
            <a:lvl2pPr marL="457200" lvl="1" indent="0" rtl="0">
              <a:spcBef>
                <a:spcPts val="0"/>
              </a:spcBef>
              <a:buFont typeface="Calibri"/>
              <a:buNone/>
              <a:defRPr sz="2000" b="1"/>
            </a:lvl2pPr>
            <a:lvl3pPr marL="914400" lvl="2" indent="0" rtl="0">
              <a:spcBef>
                <a:spcPts val="0"/>
              </a:spcBef>
              <a:buFont typeface="Calibri"/>
              <a:buNone/>
              <a:defRPr sz="1800" b="1"/>
            </a:lvl3pPr>
            <a:lvl4pPr marL="1371600" lvl="3" indent="0" rtl="0">
              <a:spcBef>
                <a:spcPts val="0"/>
              </a:spcBef>
              <a:buFont typeface="Calibri"/>
              <a:buNone/>
              <a:defRPr sz="1600" b="1"/>
            </a:lvl4pPr>
            <a:lvl5pPr marL="1828800" lvl="4" indent="0" rtl="0">
              <a:spcBef>
                <a:spcPts val="0"/>
              </a:spcBef>
              <a:buFont typeface="Calibri"/>
              <a:buNone/>
              <a:defRPr sz="1600" b="1"/>
            </a:lvl5pPr>
            <a:lvl6pPr marL="2286000" lvl="5" indent="0" rtl="0">
              <a:spcBef>
                <a:spcPts val="0"/>
              </a:spcBef>
              <a:buFont typeface="Calibri"/>
              <a:buNone/>
              <a:defRPr sz="1600" b="1"/>
            </a:lvl6pPr>
            <a:lvl7pPr marL="2743200" lvl="6" indent="0" rtl="0">
              <a:spcBef>
                <a:spcPts val="0"/>
              </a:spcBef>
              <a:buFont typeface="Calibri"/>
              <a:buNone/>
              <a:defRPr sz="1600" b="1"/>
            </a:lvl7pPr>
            <a:lvl8pPr marL="3200400" lvl="7" indent="0" rtl="0">
              <a:spcBef>
                <a:spcPts val="0"/>
              </a:spcBef>
              <a:buFont typeface="Calibri"/>
              <a:buNone/>
              <a:defRPr sz="1600" b="1"/>
            </a:lvl8pPr>
            <a:lvl9pPr marL="3657600" lvl="8" indent="0" rtl="0">
              <a:spcBef>
                <a:spcPts val="0"/>
              </a:spcBef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defRPr sz="1800"/>
            </a:lvl3pPr>
            <a:lvl4pPr lvl="3" rtl="0">
              <a:spcBef>
                <a:spcPts val="0"/>
              </a:spcBef>
              <a:defRPr sz="1600"/>
            </a:lvl4pPr>
            <a:lvl5pPr lvl="4" rtl="0">
              <a:spcBef>
                <a:spcPts val="0"/>
              </a:spcBef>
              <a:defRPr sz="1600"/>
            </a:lvl5pPr>
            <a:lvl6pPr lvl="5" rtl="0">
              <a:spcBef>
                <a:spcPts val="0"/>
              </a:spcBef>
              <a:defRPr sz="1600"/>
            </a:lvl6pPr>
            <a:lvl7pPr lvl="6" rtl="0">
              <a:spcBef>
                <a:spcPts val="0"/>
              </a:spcBef>
              <a:defRPr sz="1600"/>
            </a:lvl7pPr>
            <a:lvl8pPr lvl="7" rtl="0">
              <a:spcBef>
                <a:spcPts val="0"/>
              </a:spcBef>
              <a:defRPr sz="1600"/>
            </a:lvl8pPr>
            <a:lvl9pPr lvl="8" rtl="0">
              <a:spcBef>
                <a:spcPts val="0"/>
              </a:spcBef>
              <a:defRPr sz="16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 sz="2000" b="1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2800"/>
            </a:lvl2pPr>
            <a:lvl3pPr lvl="2" rtl="0">
              <a:spcBef>
                <a:spcPts val="0"/>
              </a:spcBef>
              <a:defRPr sz="2400"/>
            </a:lvl3pPr>
            <a:lvl4pPr lvl="3" rtl="0">
              <a:spcBef>
                <a:spcPts val="0"/>
              </a:spcBef>
              <a:defRPr sz="2000"/>
            </a:lvl4pPr>
            <a:lvl5pPr lvl="4" rtl="0">
              <a:spcBef>
                <a:spcPts val="0"/>
              </a:spcBef>
              <a:defRPr sz="2000"/>
            </a:lvl5pPr>
            <a:lvl6pPr lvl="5" rtl="0">
              <a:spcBef>
                <a:spcPts val="0"/>
              </a:spcBef>
              <a:defRPr sz="2000"/>
            </a:lvl6pPr>
            <a:lvl7pPr lvl="6" rtl="0">
              <a:spcBef>
                <a:spcPts val="0"/>
              </a:spcBef>
              <a:defRPr sz="2000"/>
            </a:lvl7pPr>
            <a:lvl8pPr lvl="7" rtl="0">
              <a:spcBef>
                <a:spcPts val="0"/>
              </a:spcBef>
              <a:defRPr sz="2000"/>
            </a:lvl8pPr>
            <a:lvl9pPr lvl="8" rtl="0">
              <a:spcBef>
                <a:spcPts val="0"/>
              </a:spcBef>
              <a:defRPr sz="20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 sz="1400"/>
            </a:lvl1pPr>
            <a:lvl2pPr marL="457200" lvl="1" indent="0" rtl="0">
              <a:spcBef>
                <a:spcPts val="0"/>
              </a:spcBef>
              <a:buFont typeface="Calibri"/>
              <a:buNone/>
              <a:defRPr sz="1200"/>
            </a:lvl2pPr>
            <a:lvl3pPr marL="914400" lvl="2" indent="0" rtl="0">
              <a:spcBef>
                <a:spcPts val="0"/>
              </a:spcBef>
              <a:buFont typeface="Calibri"/>
              <a:buNone/>
              <a:defRPr sz="1000"/>
            </a:lvl3pPr>
            <a:lvl4pPr marL="1371600" lvl="3" indent="0" rtl="0">
              <a:spcBef>
                <a:spcPts val="0"/>
              </a:spcBef>
              <a:buFont typeface="Calibri"/>
              <a:buNone/>
              <a:defRPr sz="900"/>
            </a:lvl4pPr>
            <a:lvl5pPr marL="1828800" lvl="4" indent="0" rtl="0">
              <a:spcBef>
                <a:spcPts val="0"/>
              </a:spcBef>
              <a:buFont typeface="Calibri"/>
              <a:buNone/>
              <a:defRPr sz="900"/>
            </a:lvl5pPr>
            <a:lvl6pPr marL="2286000" lvl="5" indent="0" rtl="0">
              <a:spcBef>
                <a:spcPts val="0"/>
              </a:spcBef>
              <a:buFont typeface="Calibri"/>
              <a:buNone/>
              <a:defRPr sz="900"/>
            </a:lvl6pPr>
            <a:lvl7pPr marL="2743200" lvl="6" indent="0" rtl="0">
              <a:spcBef>
                <a:spcPts val="0"/>
              </a:spcBef>
              <a:buFont typeface="Calibri"/>
              <a:buNone/>
              <a:defRPr sz="900"/>
            </a:lvl7pPr>
            <a:lvl8pPr marL="3200400" lvl="7" indent="0" rtl="0">
              <a:spcBef>
                <a:spcPts val="0"/>
              </a:spcBef>
              <a:buFont typeface="Calibri"/>
              <a:buNone/>
              <a:defRPr sz="900"/>
            </a:lvl8pPr>
            <a:lvl9pPr marL="3657600" lvl="8" indent="0" rtl="0">
              <a:spcBef>
                <a:spcPts val="0"/>
              </a:spcBef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 sz="2000" b="1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 sz="1400"/>
            </a:lvl1pPr>
            <a:lvl2pPr marL="457200" lvl="1" indent="0" rtl="0">
              <a:spcBef>
                <a:spcPts val="0"/>
              </a:spcBef>
              <a:buFont typeface="Calibri"/>
              <a:buNone/>
              <a:defRPr sz="1200"/>
            </a:lvl2pPr>
            <a:lvl3pPr marL="914400" lvl="2" indent="0" rtl="0">
              <a:spcBef>
                <a:spcPts val="0"/>
              </a:spcBef>
              <a:buFont typeface="Calibri"/>
              <a:buNone/>
              <a:defRPr sz="1000"/>
            </a:lvl3pPr>
            <a:lvl4pPr marL="1371600" lvl="3" indent="0" rtl="0">
              <a:spcBef>
                <a:spcPts val="0"/>
              </a:spcBef>
              <a:buFont typeface="Calibri"/>
              <a:buNone/>
              <a:defRPr sz="900"/>
            </a:lvl4pPr>
            <a:lvl5pPr marL="1828800" lvl="4" indent="0" rtl="0">
              <a:spcBef>
                <a:spcPts val="0"/>
              </a:spcBef>
              <a:buFont typeface="Calibri"/>
              <a:buNone/>
              <a:defRPr sz="900"/>
            </a:lvl5pPr>
            <a:lvl6pPr marL="2286000" lvl="5" indent="0" rtl="0">
              <a:spcBef>
                <a:spcPts val="0"/>
              </a:spcBef>
              <a:buFont typeface="Calibri"/>
              <a:buNone/>
              <a:defRPr sz="900"/>
            </a:lvl6pPr>
            <a:lvl7pPr marL="2743200" lvl="6" indent="0" rtl="0">
              <a:spcBef>
                <a:spcPts val="0"/>
              </a:spcBef>
              <a:buFont typeface="Calibri"/>
              <a:buNone/>
              <a:defRPr sz="900"/>
            </a:lvl7pPr>
            <a:lvl8pPr marL="3200400" lvl="7" indent="0" rtl="0">
              <a:spcBef>
                <a:spcPts val="0"/>
              </a:spcBef>
              <a:buFont typeface="Calibri"/>
              <a:buNone/>
              <a:defRPr sz="900"/>
            </a:lvl8pPr>
            <a:lvl9pPr marL="3657600" lvl="8" indent="0" rtl="0">
              <a:spcBef>
                <a:spcPts val="0"/>
              </a:spcBef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mailto:kuruzj@rpi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KW_pyramid#cite_note-Gamble-25" TargetMode="External"/><Relationship Id="rId2" Type="http://schemas.openxmlformats.org/officeDocument/2006/relationships/hyperlink" Target="https://en.wikipedia.org/wiki/DIKW_pyramid#cite_note-Wallace-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ocrata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crata.co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lineage#Data_Provenance" TargetMode="External"/><Relationship Id="rId2" Type="http://schemas.openxmlformats.org/officeDocument/2006/relationships/hyperlink" Target="https://en.wikipedia.org/wiki/Data_lineage#cite_note-17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Cross_Industry_Standard_Process_for_Data_Mining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wired.com/2015/01/23andme-partners-big-pharma-find-treatments-hidden-gen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ired.com/story/23andme-is-digging-through-your-data-for-a-parkinsons-cure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336774"/>
            <a:ext cx="6858000" cy="2744862"/>
          </a:xfrm>
        </p:spPr>
        <p:txBody>
          <a:bodyPr>
            <a:normAutofit fontScale="90000"/>
          </a:bodyPr>
          <a:lstStyle/>
          <a:p>
            <a:pPr algn="l"/>
            <a:br>
              <a:rPr lang="en-US" sz="5475" b="1" dirty="0"/>
            </a:br>
            <a:br>
              <a:rPr lang="en-US" sz="7300" dirty="0"/>
            </a:br>
            <a:r>
              <a:rPr lang="en-US" sz="7300" dirty="0"/>
              <a:t>Introduction to Machine Learning Applications</a:t>
            </a:r>
            <a:endParaRPr lang="en-US" b="1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143000" y="4024143"/>
            <a:ext cx="5045529" cy="1241822"/>
          </a:xfrm>
        </p:spPr>
        <p:txBody>
          <a:bodyPr>
            <a:normAutofit/>
          </a:bodyPr>
          <a:lstStyle/>
          <a:p>
            <a:pPr algn="l"/>
            <a:r>
              <a:rPr lang="en-US" sz="3000" b="1" dirty="0"/>
              <a:t>Jason Kuruzovich</a:t>
            </a:r>
          </a:p>
          <a:p>
            <a:pPr algn="l"/>
            <a:r>
              <a:rPr lang="en-US" sz="3000" dirty="0">
                <a:hlinkClick r:id="rId2"/>
              </a:rPr>
              <a:t>kuruzj@rpi.edu</a:t>
            </a:r>
            <a:r>
              <a:rPr lang="en-US" sz="3000" dirty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389" y="4883991"/>
            <a:ext cx="3991232" cy="76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683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023BA-BFD4-4942-8410-65C9C7D4B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95DD9-05DA-EB42-AA9E-1C63F1048D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companies open source code libraries? Why not data?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35880F-A585-9C43-880E-9F8CDA1D5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23" y="2960077"/>
            <a:ext cx="4923693" cy="389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64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56063" y="1211207"/>
            <a:ext cx="563187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What is the difference between data and information?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961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Difference between Data and Information?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Data</a:t>
            </a:r>
            <a:r>
              <a:rPr lang="en-US" dirty="0"/>
              <a:t> is a building block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Information</a:t>
            </a:r>
            <a:r>
              <a:rPr lang="en-US" dirty="0"/>
              <a:t> includes context and meaning</a:t>
            </a:r>
          </a:p>
          <a:p>
            <a:r>
              <a:rPr lang="en-US" dirty="0">
                <a:solidFill>
                  <a:srgbClr val="0070C0"/>
                </a:solidFill>
              </a:rPr>
              <a:t>Knowledge</a:t>
            </a:r>
            <a:r>
              <a:rPr lang="en-US" dirty="0"/>
              <a:t> is the "synthesis of multiple sources of information over time”</a:t>
            </a:r>
          </a:p>
          <a:p>
            <a:r>
              <a:rPr lang="en-US" dirty="0">
                <a:solidFill>
                  <a:srgbClr val="0070C0"/>
                </a:solidFill>
              </a:rPr>
              <a:t>Wisdom is </a:t>
            </a:r>
            <a:r>
              <a:rPr lang="en-US" dirty="0"/>
              <a:t>"the ability to make sound judgments and decisions apparently</a:t>
            </a:r>
          </a:p>
          <a:p>
            <a:pPr marL="203200" indent="0">
              <a:buNone/>
            </a:pPr>
            <a:r>
              <a:rPr lang="en-US" dirty="0"/>
              <a:t> without thought".</a:t>
            </a:r>
            <a:r>
              <a:rPr lang="en-US" baseline="30000" dirty="0">
                <a:hlinkClick r:id="rId2"/>
              </a:rPr>
              <a:t>[8]</a:t>
            </a:r>
            <a:r>
              <a:rPr lang="en-US" baseline="30000" dirty="0">
                <a:hlinkClick r:id="rId3"/>
              </a:rPr>
              <a:t>[25]</a:t>
            </a:r>
            <a:endParaRPr lang="en-US" dirty="0">
              <a:solidFill>
                <a:srgbClr val="0070C0"/>
              </a:solidFill>
            </a:endParaRPr>
          </a:p>
          <a:p>
            <a:pPr marL="203200" indent="0">
              <a:buNone/>
            </a:pPr>
            <a:r>
              <a:rPr lang="en-US" dirty="0">
                <a:solidFill>
                  <a:srgbClr val="0070C0"/>
                </a:solidFill>
              </a:rPr>
              <a:t>-</a:t>
            </a:r>
            <a:r>
              <a:rPr lang="en-US" dirty="0" err="1">
                <a:solidFill>
                  <a:srgbClr val="0070C0"/>
                </a:solidFill>
              </a:rPr>
              <a:t>wikipedia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852" y="4045907"/>
            <a:ext cx="3038313" cy="23736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7180" y="6550223"/>
            <a:ext cx="88496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By </a:t>
            </a:r>
            <a:r>
              <a:rPr lang="en-US" dirty="0" err="1"/>
              <a:t>Longlivetheux</a:t>
            </a:r>
            <a:r>
              <a:rPr lang="en-US" dirty="0"/>
              <a:t> (Own work) [CC BY-SA 4.0 (http://</a:t>
            </a:r>
            <a:r>
              <a:rPr lang="en-US" dirty="0" err="1"/>
              <a:t>creativecommons.org</a:t>
            </a:r>
            <a:r>
              <a:rPr lang="en-US" dirty="0"/>
              <a:t>/licenses/by-</a:t>
            </a:r>
            <a:r>
              <a:rPr lang="en-US" dirty="0" err="1"/>
              <a:t>sa</a:t>
            </a:r>
            <a:r>
              <a:rPr lang="en-US" dirty="0"/>
              <a:t>/4.0)], via Wikimedia</a:t>
            </a:r>
          </a:p>
        </p:txBody>
      </p:sp>
    </p:spTree>
    <p:extLst>
      <p:ext uri="{BB962C8B-B14F-4D97-AF65-F5344CB8AC3E}">
        <p14:creationId xmlns:p14="http://schemas.microsoft.com/office/powerpoint/2010/main" val="1206571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961697"/>
            <a:ext cx="7772400" cy="1470024"/>
          </a:xfrm>
        </p:spPr>
        <p:txBody>
          <a:bodyPr/>
          <a:lstStyle/>
          <a:p>
            <a:pPr lvl="0"/>
            <a:r>
              <a:rPr lang="en-US" sz="4800" dirty="0">
                <a:solidFill>
                  <a:srgbClr val="0070C0"/>
                </a:solidFill>
              </a:rPr>
              <a:t>Data</a:t>
            </a:r>
            <a:r>
              <a:rPr lang="en-US" sz="4800" dirty="0"/>
              <a:t> representing the same </a:t>
            </a:r>
            <a:r>
              <a:rPr lang="en-US" sz="4800" dirty="0">
                <a:solidFill>
                  <a:srgbClr val="0070C0"/>
                </a:solidFill>
              </a:rPr>
              <a:t>Information</a:t>
            </a:r>
            <a:r>
              <a:rPr lang="en-US" sz="4800" dirty="0"/>
              <a:t> can have many Forms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225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vs Information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Cancer = TRUE</a:t>
            </a: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4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Cancer =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Mucoepidermoid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carcinoma</a:t>
            </a:r>
          </a:p>
          <a:p>
            <a:pPr marL="0" marR="0" lvl="0" indent="0" algn="l" rtl="0">
              <a:spcBef>
                <a:spcPts val="64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4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4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Cancer = </a:t>
            </a:r>
          </a:p>
          <a:p>
            <a:pPr marL="0" marR="0" lvl="0" indent="0" algn="l" rtl="0">
              <a:spcBef>
                <a:spcPts val="64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Shape 122" descr="2_header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2251" y="3786189"/>
            <a:ext cx="3884081" cy="2913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20186" y="1536174"/>
            <a:ext cx="563187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Can a computer understand information or just data?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353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Computers and Information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03200" indent="0">
              <a:buNone/>
            </a:pPr>
            <a:r>
              <a:rPr lang="en-US" dirty="0"/>
              <a:t>“Barack Obama won Nobel Peace Prize in 2009. He is 44th president of United states.”</a:t>
            </a:r>
          </a:p>
          <a:p>
            <a:pPr marL="203200" indent="0">
              <a:buNone/>
            </a:pPr>
            <a:endParaRPr lang="en-US" dirty="0"/>
          </a:p>
          <a:p>
            <a:r>
              <a:rPr lang="en-US" dirty="0"/>
              <a:t> A classifier could determine that this is about politics</a:t>
            </a:r>
          </a:p>
          <a:p>
            <a:r>
              <a:rPr lang="en-US" dirty="0"/>
              <a:t> Entity and event tagger could extract “Barack Obama” as a person and ”Nobel Prize” as event</a:t>
            </a:r>
          </a:p>
          <a:p>
            <a:r>
              <a:rPr lang="en-US" dirty="0"/>
              <a:t>Semantic relationship between entities could be used to encode data.</a:t>
            </a:r>
          </a:p>
        </p:txBody>
      </p:sp>
    </p:spTree>
    <p:extLst>
      <p:ext uri="{BB962C8B-B14F-4D97-AF65-F5344CB8AC3E}">
        <p14:creationId xmlns:p14="http://schemas.microsoft.com/office/powerpoint/2010/main" val="719168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AF922-AD8F-2C4D-B289-3EDCAD5A5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6F34A-2503-AB4B-B345-D314AA944C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cloud.google.com</a:t>
            </a:r>
            <a:r>
              <a:rPr lang="en-US" dirty="0"/>
              <a:t>/natural-language</a:t>
            </a:r>
          </a:p>
        </p:txBody>
      </p:sp>
    </p:spTree>
    <p:extLst>
      <p:ext uri="{BB962C8B-B14F-4D97-AF65-F5344CB8AC3E}">
        <p14:creationId xmlns:p14="http://schemas.microsoft.com/office/powerpoint/2010/main" val="1396295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56063" y="1536174"/>
            <a:ext cx="563187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Why would the government care about citizen’s access to data? 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053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DATA.GOV</a:t>
            </a:r>
          </a:p>
        </p:txBody>
      </p:sp>
      <p:pic>
        <p:nvPicPr>
          <p:cNvPr id="146" name="Shape 146" descr="pres 2015-09-14 at 9.25.11 A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-10928" b="-10927"/>
          <a:stretch/>
        </p:blipFill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/>
          <p:nvPr/>
        </p:nvSpPr>
        <p:spPr>
          <a:xfrm>
            <a:off x="690050" y="5764591"/>
            <a:ext cx="2517561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http://www.socrata.com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457200" y="1084385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2800" dirty="0"/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sz="3600" dirty="0"/>
              <a:t>Conceptual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600" dirty="0"/>
              <a:t>Value of Data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600" dirty="0"/>
              <a:t>Data vs Information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600" dirty="0"/>
              <a:t>Data Provenance</a:t>
            </a:r>
            <a:endParaRPr lang="en-US"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Wrangling</a:t>
            </a: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600" dirty="0"/>
              <a:t>Notebooks</a:t>
            </a:r>
          </a:p>
          <a:p>
            <a:pPr lvl="1" indent="-342900">
              <a:spcBef>
                <a:spcPts val="640"/>
              </a:spcBef>
              <a:buSzPct val="100000"/>
              <a:buFont typeface="Arial"/>
              <a:buChar char="•"/>
            </a:pPr>
            <a:r>
              <a:rPr lang="en-US" sz="3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Numpy</a:t>
            </a:r>
            <a:endParaRPr lang="en-US"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1" indent="-342900">
              <a:spcBef>
                <a:spcPts val="640"/>
              </a:spcBef>
              <a:buSzPct val="100000"/>
              <a:buFont typeface="Arial"/>
              <a:buChar char="•"/>
            </a:pPr>
            <a:r>
              <a:rPr lang="en-US" sz="3200" dirty="0"/>
              <a:t>Pandas</a:t>
            </a:r>
            <a:endParaRPr lang="en-US"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Data Platforms</a:t>
            </a:r>
          </a:p>
        </p:txBody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data platforms like </a:t>
            </a:r>
            <a:r>
              <a:rPr lang="en-US" sz="32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http://www.socrata.com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provide ease of interacting with data via API or download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College Scorecard</a:t>
            </a:r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college scorecard, Government has made the shift from providing raw data to providing unbiased decision making tools (Information Apps)</a:t>
            </a: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licenses is also public domain, meaning anyone can fork and use the code!!!!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56063" y="1891145"/>
            <a:ext cx="563187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Data </a:t>
            </a:r>
          </a:p>
          <a:p>
            <a:r>
              <a:rPr lang="en-US" sz="7200" dirty="0">
                <a:solidFill>
                  <a:schemeClr val="bg1"/>
                </a:solidFill>
              </a:rPr>
              <a:t>Provenance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296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7715" y="0"/>
            <a:ext cx="5651500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222222"/>
                </a:solidFill>
                <a:latin typeface="Arial" charset="0"/>
              </a:rPr>
              <a:t>“Data Provenance provides a historical record of the data and its origins. The provenance of data which is generated by complex transformations such as workflows is of considerable value to scientists</a:t>
            </a:r>
            <a:r>
              <a:rPr lang="en-US" sz="2800" baseline="30000" dirty="0">
                <a:solidFill>
                  <a:srgbClr val="0B0080"/>
                </a:solidFill>
                <a:latin typeface="Arial" charset="0"/>
                <a:hlinkClick r:id="rId2"/>
              </a:rPr>
              <a:t>[17]</a:t>
            </a:r>
            <a:r>
              <a:rPr lang="en-US" sz="2800" dirty="0">
                <a:solidFill>
                  <a:srgbClr val="222222"/>
                </a:solidFill>
                <a:latin typeface="Arial" charset="0"/>
              </a:rPr>
              <a:t>. From it, one can ascertain the quality of the data based on its ancestral data and derivations, track back sources of errors, allow automated re-enactment of derivations to update a data, and provide attribution of data sources.” 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222222"/>
                </a:solidFill>
                <a:latin typeface="Arial" charset="0"/>
              </a:rPr>
              <a:t>Wikipedia</a:t>
            </a:r>
            <a:r>
              <a:rPr lang="en-US" sz="1600" dirty="0"/>
              <a:t> (</a:t>
            </a:r>
            <a:r>
              <a:rPr lang="en-US" sz="1600" dirty="0">
                <a:hlinkClick r:id="rId3"/>
              </a:rPr>
              <a:t>https://en.wikipedia.org/wiki/Data_lineage#Data_Provenance</a:t>
            </a:r>
            <a:r>
              <a:rPr lang="en-US" sz="1600" dirty="0"/>
              <a:t>)</a:t>
            </a:r>
            <a:endParaRPr lang="en-US" sz="1600" dirty="0">
              <a:solidFill>
                <a:srgbClr val="222222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48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Provenance Answers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How were the data generated?</a:t>
            </a:r>
          </a:p>
          <a:p>
            <a:pPr lvl="1"/>
            <a:r>
              <a:rPr lang="en-US" dirty="0"/>
              <a:t>Collected via survey?</a:t>
            </a:r>
          </a:p>
          <a:p>
            <a:pPr lvl="1"/>
            <a:r>
              <a:rPr lang="en-US" dirty="0"/>
              <a:t>IOT (Internet of Things) devices</a:t>
            </a:r>
          </a:p>
          <a:p>
            <a:pPr marL="203200" indent="0">
              <a:buNone/>
            </a:pPr>
            <a:endParaRPr lang="en-US" dirty="0"/>
          </a:p>
          <a:p>
            <a:r>
              <a:rPr lang="en-US" dirty="0"/>
              <a:t>What is the sampling procedure?  </a:t>
            </a:r>
          </a:p>
          <a:p>
            <a:pPr lvl="1"/>
            <a:r>
              <a:rPr lang="en-US" dirty="0"/>
              <a:t>Is it all the data or just a subset?</a:t>
            </a:r>
          </a:p>
          <a:p>
            <a:pPr lvl="1"/>
            <a:r>
              <a:rPr lang="en-US" dirty="0"/>
              <a:t>Was there a chance mechanism or was selection random?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6546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0"/>
            <a:ext cx="6731000" cy="4165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28700" y="4356100"/>
            <a:ext cx="6819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How is nature of the data collection likely to impact result? </a:t>
            </a:r>
          </a:p>
        </p:txBody>
      </p:sp>
    </p:spTree>
    <p:extLst>
      <p:ext uri="{BB962C8B-B14F-4D97-AF65-F5344CB8AC3E}">
        <p14:creationId xmlns:p14="http://schemas.microsoft.com/office/powerpoint/2010/main" val="9971785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in Data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100" y="2209800"/>
            <a:ext cx="2172892" cy="28887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1996997"/>
            <a:ext cx="614680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+mn-lt"/>
              </a:rPr>
              <a:t>People didn’t respond because they were embarrassed or didn’t care.</a:t>
            </a:r>
          </a:p>
          <a:p>
            <a:pPr marL="457200" indent="-457200" fontAlgn="base">
              <a:buFont typeface="Arial" charset="0"/>
              <a:buChar char="•"/>
            </a:pPr>
            <a:r>
              <a:rPr lang="en-US" sz="2800" dirty="0">
                <a:latin typeface="+mn-lt"/>
              </a:rPr>
              <a:t>People chose the answer that made them look good.</a:t>
            </a:r>
          </a:p>
          <a:p>
            <a:pPr marL="457200" indent="-457200" fontAlgn="base">
              <a:buFont typeface="Arial" charset="0"/>
              <a:buChar char="•"/>
            </a:pPr>
            <a:r>
              <a:rPr lang="en-US" sz="2800" dirty="0">
                <a:latin typeface="+mn-lt"/>
              </a:rPr>
              <a:t>People just clicked the first answer.</a:t>
            </a:r>
          </a:p>
          <a:p>
            <a:pPr marL="457200" indent="-457200" fontAlgn="base">
              <a:buFont typeface="Arial" charset="0"/>
              <a:buChar char="•"/>
            </a:pPr>
            <a:r>
              <a:rPr lang="en-US" sz="2800" dirty="0">
                <a:latin typeface="+mn-lt"/>
              </a:rPr>
              <a:t>People chose the answer that they thought most people would choose.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2800" dirty="0"/>
          </a:p>
          <a:p>
            <a:pPr marL="457200" indent="-457200" fontAlgn="base">
              <a:buFont typeface="Arial" charset="0"/>
              <a:buChar char="•"/>
            </a:pPr>
            <a:endParaRPr lang="en-US" sz="2800" dirty="0"/>
          </a:p>
          <a:p>
            <a:pPr marL="457200" indent="-457200" fontAlgn="base">
              <a:buFont typeface="Arial" charset="0"/>
              <a:buChar char="•"/>
            </a:pPr>
            <a:endParaRPr lang="en-US" sz="2800" dirty="0">
              <a:solidFill>
                <a:schemeClr val="tx1"/>
              </a:solidFill>
              <a:latin typeface="Proxima Nova W01 Alternat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79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48B68-1DA3-734A-954B-C68BB09BA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21257-C6B6-4643-8388-6178434186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is a critical organization resource, that has strategic importance</a:t>
            </a:r>
          </a:p>
          <a:p>
            <a:r>
              <a:rPr lang="en-US" dirty="0"/>
              <a:t>Key terms data scientists should be aware of include data bias and data prominence</a:t>
            </a:r>
          </a:p>
          <a:p>
            <a:r>
              <a:rPr lang="en-US" dirty="0"/>
              <a:t>Citizen access to data can be an </a:t>
            </a:r>
            <a:r>
              <a:rPr lang="en-US"/>
              <a:t>important governance tool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990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Please post challenges to </a:t>
            </a:r>
            <a:r>
              <a:rPr lang="en-US" sz="4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Webex</a:t>
            </a: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Teams</a:t>
            </a:r>
          </a:p>
        </p:txBody>
      </p:sp>
      <p:sp>
        <p:nvSpPr>
          <p:cNvPr id="324" name="Shape 32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888888"/>
              </a:buClr>
              <a:buSzPct val="25000"/>
              <a:buFont typeface="Arial"/>
              <a:buNone/>
            </a:pPr>
            <a:endParaRPr sz="3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Homework 1</a:t>
            </a:r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indent="0">
              <a:buSzPct val="100000"/>
              <a:buNone/>
            </a:pPr>
            <a:endParaRPr lang="en-US" dirty="0"/>
          </a:p>
          <a:p>
            <a:pPr marL="457200" indent="-457200">
              <a:buSzPct val="100000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Feel free to use slack for any questions. Use the #homework channel</a:t>
            </a:r>
          </a:p>
          <a:p>
            <a:pPr marL="457200" indent="-457200">
              <a:buSzPct val="100000"/>
            </a:pPr>
            <a:r>
              <a:rPr lang="en-US" dirty="0"/>
              <a:t>Provide as much details as you can.</a:t>
            </a:r>
          </a:p>
          <a:p>
            <a:pPr marL="457200" indent="-457200">
              <a:buSzPct val="100000"/>
            </a:pPr>
            <a:endParaRPr lang="en-US" dirty="0"/>
          </a:p>
          <a:p>
            <a:pPr marL="457200" indent="-457200">
              <a:buSzPct val="100000"/>
            </a:pPr>
            <a:r>
              <a:rPr lang="en-US" dirty="0"/>
              <a:t>Due officially Friday 1/24 noon. </a:t>
            </a: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CRISP-DM PROCESS MODEL</a:t>
            </a:r>
          </a:p>
        </p:txBody>
      </p:sp>
      <p:pic>
        <p:nvPicPr>
          <p:cNvPr id="109" name="Shape 109" descr="1_crisp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41058" r="-41057"/>
          <a:stretch/>
        </p:blipFill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/>
          <p:nvPr/>
        </p:nvSpPr>
        <p:spPr>
          <a:xfrm>
            <a:off x="0" y="6126162"/>
            <a:ext cx="9143998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Cross Industry Standard Process for Data Mining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https://en.wikipedia.org/wiki/Cross_Industry_Standard_Process_for_Data_Mining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76845" y="2274838"/>
            <a:ext cx="65774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>
                <a:solidFill>
                  <a:schemeClr val="bg1"/>
                </a:solidFill>
              </a:rPr>
              <a:t>Let’s Talk About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798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213995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50992" y="1371600"/>
            <a:ext cx="28254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“The world’s most valuable resource is no longer oil, but data”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0"/>
            <a:ext cx="8458200" cy="4978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3212" y="5253037"/>
            <a:ext cx="8133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Especially for Hackers. </a:t>
            </a:r>
          </a:p>
        </p:txBody>
      </p:sp>
    </p:spTree>
    <p:extLst>
      <p:ext uri="{BB962C8B-B14F-4D97-AF65-F5344CB8AC3E}">
        <p14:creationId xmlns:p14="http://schemas.microsoft.com/office/powerpoint/2010/main" val="377827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90532" y="372649"/>
            <a:ext cx="2871216" cy="4525963"/>
          </a:xfrm>
        </p:spPr>
        <p:txBody>
          <a:bodyPr/>
          <a:lstStyle/>
          <a:p>
            <a:r>
              <a:rPr lang="en-US" sz="2400" dirty="0"/>
              <a:t>$99 genetic testing</a:t>
            </a:r>
          </a:p>
          <a:p>
            <a:r>
              <a:rPr lang="en-US" sz="2400" dirty="0"/>
              <a:t> “In 2015, 23andMe </a:t>
            </a:r>
            <a:r>
              <a:rPr lang="en-US" sz="2400" dirty="0">
                <a:hlinkClick r:id="rId2"/>
              </a:rPr>
              <a:t>began inking lucrative research agreements</a:t>
            </a:r>
            <a:r>
              <a:rPr lang="en-US" sz="2400" dirty="0"/>
              <a:t> with pharma giants like Genentech and Pfizer, in addition to launching its own R&amp;D program to sift through DNA samples from its more than 2 million customers.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63582" cy="65678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550223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https://www.wired.com/story/23andme-is-digging-through-your-data-for-a-parkinsons-cure/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29404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data valuable for Amazon?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" y="1550920"/>
            <a:ext cx="7505700" cy="519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589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20260</TotalTime>
  <Words>724</Words>
  <Application>Microsoft Macintosh PowerPoint</Application>
  <PresentationFormat>On-screen Show (4:3)</PresentationFormat>
  <Paragraphs>92</Paragraphs>
  <Slides>28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Proxima Nova W01 Alternate</vt:lpstr>
      <vt:lpstr>Office Theme</vt:lpstr>
      <vt:lpstr>  Introduction to Machine Learning Applications</vt:lpstr>
      <vt:lpstr>Agenda</vt:lpstr>
      <vt:lpstr>Homework 1</vt:lpstr>
      <vt:lpstr>THE CRISP-DM PROCESS MODEL</vt:lpstr>
      <vt:lpstr>PowerPoint Presentation</vt:lpstr>
      <vt:lpstr>PowerPoint Presentation</vt:lpstr>
      <vt:lpstr>PowerPoint Presentation</vt:lpstr>
      <vt:lpstr>PowerPoint Presentation</vt:lpstr>
      <vt:lpstr>How is data valuable for Amazon?</vt:lpstr>
      <vt:lpstr>Data and Strategy</vt:lpstr>
      <vt:lpstr>PowerPoint Presentation</vt:lpstr>
      <vt:lpstr>What is the Difference between Data and Information?</vt:lpstr>
      <vt:lpstr>Data representing the same Information can have many Forms </vt:lpstr>
      <vt:lpstr>Data vs Information</vt:lpstr>
      <vt:lpstr>PowerPoint Presentation</vt:lpstr>
      <vt:lpstr>Computers and Information</vt:lpstr>
      <vt:lpstr>Google Text</vt:lpstr>
      <vt:lpstr>PowerPoint Presentation</vt:lpstr>
      <vt:lpstr>DATA.GOV</vt:lpstr>
      <vt:lpstr>Open Data Platforms</vt:lpstr>
      <vt:lpstr>College Scorecard</vt:lpstr>
      <vt:lpstr>PowerPoint Presentation</vt:lpstr>
      <vt:lpstr>PowerPoint Presentation</vt:lpstr>
      <vt:lpstr>Data Provenance Answers</vt:lpstr>
      <vt:lpstr>PowerPoint Presentation</vt:lpstr>
      <vt:lpstr>Bias in Data </vt:lpstr>
      <vt:lpstr>Summary</vt:lpstr>
      <vt:lpstr>Please post challenges to Webex Teams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Fundamentals for Business Analytics </dc:title>
  <cp:lastModifiedBy>Jason Kuruzovich</cp:lastModifiedBy>
  <cp:revision>139</cp:revision>
  <dcterms:modified xsi:type="dcterms:W3CDTF">2020-09-03T19:48:51Z</dcterms:modified>
</cp:coreProperties>
</file>